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7556500" cx="10693400"/>
  <p:notesSz cx="6858000" cy="9144000"/>
  <p:embeddedFontLst>
    <p:embeddedFont>
      <p:font typeface="Archivo Narrow"/>
      <p:regular r:id="rId15"/>
      <p:bold r:id="rId16"/>
      <p:italic r:id="rId17"/>
      <p:boldItalic r:id="rId18"/>
    </p:embeddedFont>
    <p:embeddedFont>
      <p:font typeface="Inter"/>
      <p:regular r:id="rId19"/>
      <p:bold r:id="rId20"/>
      <p:italic r:id="rId21"/>
      <p:boldItalic r:id="rId22"/>
    </p:embeddedFont>
    <p:embeddedFont>
      <p:font typeface="Archivo Narrow SemiBold"/>
      <p:regular r:id="rId23"/>
      <p:bold r:id="rId24"/>
      <p:italic r:id="rId25"/>
      <p:boldItalic r:id="rId26"/>
    </p:embeddedFont>
    <p:embeddedFont>
      <p:font typeface="Helvetica Neue"/>
      <p:regular r:id="rId27"/>
      <p:bold r:id="rId28"/>
      <p:italic r:id="rId29"/>
      <p:boldItalic r:id="rId30"/>
    </p:embeddedFon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.fntdata"/><Relationship Id="rId22" Type="http://schemas.openxmlformats.org/officeDocument/2006/relationships/font" Target="fonts/Inter-boldItalic.fntdata"/><Relationship Id="rId21" Type="http://schemas.openxmlformats.org/officeDocument/2006/relationships/font" Target="fonts/Inter-italic.fntdata"/><Relationship Id="rId24" Type="http://schemas.openxmlformats.org/officeDocument/2006/relationships/font" Target="fonts/ArchivoNarrowSemiBold-bold.fntdata"/><Relationship Id="rId23" Type="http://schemas.openxmlformats.org/officeDocument/2006/relationships/font" Target="fonts/ArchivoNarrowSemiBo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chivoNarrowSemiBold-boldItalic.fntdata"/><Relationship Id="rId25" Type="http://schemas.openxmlformats.org/officeDocument/2006/relationships/font" Target="fonts/ArchivoNarrowSemiBold-italic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swald-regular.fnt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Oswald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ArchivoNarrow-regular.fntdata"/><Relationship Id="rId14" Type="http://schemas.openxmlformats.org/officeDocument/2006/relationships/slide" Target="slides/slide10.xml"/><Relationship Id="rId17" Type="http://schemas.openxmlformats.org/officeDocument/2006/relationships/font" Target="fonts/ArchivoNarrow-italic.fntdata"/><Relationship Id="rId16" Type="http://schemas.openxmlformats.org/officeDocument/2006/relationships/font" Target="fonts/ArchivoNarrow-bold.fntdata"/><Relationship Id="rId19" Type="http://schemas.openxmlformats.org/officeDocument/2006/relationships/font" Target="fonts/Inter-regular.fntdata"/><Relationship Id="rId18" Type="http://schemas.openxmlformats.org/officeDocument/2006/relationships/font" Target="fonts/ArchivoNarrow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71303734e2_2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71303734e2_2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eedcfde18_0_2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6eedcfde18_0_2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6eedcfde18_0_3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6eedcfde18_0_3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6eedcfde18_0_3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6eedcfde18_0_3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6eedcfde18_0_2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6eedcfde18_0_2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eedcfde18_0_3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6eedcfde18_0_3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body"/>
          </p:nvPr>
        </p:nvSpPr>
        <p:spPr>
          <a:xfrm>
            <a:off x="2939875" y="4873598"/>
            <a:ext cx="4811391" cy="139492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10000" spcFirstLastPara="1" rIns="10000" wrap="square" tIns="1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Helvetica Neue"/>
              <a:buNone/>
              <a:defRPr sz="863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2941004" y="2840321"/>
            <a:ext cx="4811391" cy="1017902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2" type="body"/>
          </p:nvPr>
        </p:nvSpPr>
        <p:spPr>
          <a:xfrm>
            <a:off x="2939876" y="3858222"/>
            <a:ext cx="4811390" cy="417174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85310" y="7250160"/>
            <a:ext cx="162087" cy="16195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2941005" y="2512826"/>
            <a:ext cx="4811390" cy="314238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sz="4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2941005" y="2796079"/>
            <a:ext cx="4811390" cy="204707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10000" spcFirstLastPara="1" rIns="10000" wrap="square" tIns="1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Helvetica Neue"/>
              <a:buNone/>
              <a:defRPr sz="126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5264306" y="5064297"/>
            <a:ext cx="162051" cy="1587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2941005" y="2512826"/>
            <a:ext cx="4811390" cy="314271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sz="4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2941005" y="2796079"/>
            <a:ext cx="4811390" cy="204707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10000" spcFirstLastPara="1" rIns="10000" wrap="square" tIns="1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Helvetica Neue"/>
              <a:buNone/>
              <a:defRPr sz="126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2" type="body"/>
          </p:nvPr>
        </p:nvSpPr>
        <p:spPr>
          <a:xfrm>
            <a:off x="2941005" y="3206801"/>
            <a:ext cx="4811390" cy="1807970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/>
            </a:lvl3pPr>
            <a:lvl4pPr indent="-228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/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5264306" y="5064297"/>
            <a:ext cx="162051" cy="1587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2941005" y="3354035"/>
            <a:ext cx="4811390" cy="848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0" sz="6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0" sz="6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0" sz="6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0" sz="6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0" sz="6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5264306" y="5064297"/>
            <a:ext cx="162051" cy="1587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>
  <p:cSld name="Big Fa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2941005" y="2512044"/>
            <a:ext cx="4811390" cy="1585822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0"/>
              <a:buFont typeface="Helvetica Neue"/>
              <a:buNone/>
              <a:defRPr sz="136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0"/>
              <a:buFont typeface="Helvetica Neue"/>
              <a:buNone/>
              <a:defRPr sz="136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0"/>
              <a:buFont typeface="Helvetica Neue"/>
              <a:buNone/>
              <a:defRPr sz="136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0"/>
              <a:buFont typeface="Helvetica Neue"/>
              <a:buNone/>
              <a:defRPr sz="136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0"/>
              <a:buFont typeface="Helvetica Neue"/>
              <a:buNone/>
              <a:defRPr sz="136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2941005" y="4085749"/>
            <a:ext cx="4811390" cy="204706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10000" spcFirstLastPara="1" rIns="10000" wrap="square" tIns="10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Helvetica Neue"/>
              <a:buNone/>
              <a:defRPr sz="126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5264306" y="5064297"/>
            <a:ext cx="162051" cy="1587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208943" y="4614227"/>
            <a:ext cx="4423572" cy="139491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10000" spcFirstLastPara="1" rIns="10000" wrap="square" tIns="1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Helvetica Neue"/>
              <a:buNone/>
              <a:defRPr sz="863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3060884" y="3358200"/>
            <a:ext cx="4571632" cy="8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b="0" sz="4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b="0" sz="4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b="0" sz="4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b="0" sz="4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b="0" sz="4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5264306" y="5064297"/>
            <a:ext cx="162051" cy="1587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>
            <p:ph idx="2" type="pic"/>
          </p:nvPr>
        </p:nvSpPr>
        <p:spPr>
          <a:xfrm>
            <a:off x="6128203" y="2498921"/>
            <a:ext cx="1629075" cy="1302909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6"/>
          <p:cNvSpPr/>
          <p:nvPr>
            <p:ph idx="3" type="pic"/>
          </p:nvPr>
        </p:nvSpPr>
        <p:spPr>
          <a:xfrm>
            <a:off x="5633158" y="3147624"/>
            <a:ext cx="2286106" cy="2660746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/>
          <p:nvPr>
            <p:ph idx="4" type="pic"/>
          </p:nvPr>
        </p:nvSpPr>
        <p:spPr>
          <a:xfrm>
            <a:off x="2646203" y="2384893"/>
            <a:ext cx="3637745" cy="2728309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5264306" y="5064297"/>
            <a:ext cx="162051" cy="1587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>
            <p:ph idx="2" type="pic"/>
          </p:nvPr>
        </p:nvSpPr>
        <p:spPr>
          <a:xfrm>
            <a:off x="2384775" y="1066629"/>
            <a:ext cx="5923850" cy="473908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5264306" y="5064297"/>
            <a:ext cx="162051" cy="1587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5264306" y="5064297"/>
            <a:ext cx="162051" cy="1587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>
            <p:ph idx="2" type="pic"/>
          </p:nvPr>
        </p:nvSpPr>
        <p:spPr>
          <a:xfrm>
            <a:off x="2423711" y="1992752"/>
            <a:ext cx="5857102" cy="3507957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2941005" y="3836654"/>
            <a:ext cx="4811390" cy="1017901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2941266" y="2518660"/>
            <a:ext cx="4810868" cy="139491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10000" spcFirstLastPara="1" rIns="10000" wrap="square" tIns="1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Helvetica Neue"/>
              <a:buNone/>
              <a:defRPr sz="863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3" type="body"/>
          </p:nvPr>
        </p:nvSpPr>
        <p:spPr>
          <a:xfrm>
            <a:off x="2941005" y="4818862"/>
            <a:ext cx="4811390" cy="244599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5264306" y="5064297"/>
            <a:ext cx="162051" cy="1587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Alt">
  <p:cSld name="Title &amp; Photo Al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>
            <p:ph idx="2" type="pic"/>
          </p:nvPr>
        </p:nvSpPr>
        <p:spPr>
          <a:xfrm>
            <a:off x="5079709" y="2231930"/>
            <a:ext cx="2659577" cy="3095421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2941005" y="2554544"/>
            <a:ext cx="2141486" cy="12881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sz="4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941005" y="3822612"/>
            <a:ext cx="2141486" cy="11793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5264306" y="5065224"/>
            <a:ext cx="162051" cy="15875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2941005" y="2512826"/>
            <a:ext cx="4811390" cy="313847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sz="4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2941005" y="2796079"/>
            <a:ext cx="4811390" cy="204707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10000" spcFirstLastPara="1" rIns="10000" wrap="square" tIns="1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Helvetica Neue"/>
              <a:buNone/>
              <a:defRPr sz="126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2941005" y="3206801"/>
            <a:ext cx="4811390" cy="1807970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indent="-416052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1pPr>
            <a:lvl2pPr indent="-416052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2pPr>
            <a:lvl3pPr indent="-416052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3pPr>
            <a:lvl4pPr indent="-416052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4pPr>
            <a:lvl5pPr indent="-416051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5264306" y="5064297"/>
            <a:ext cx="162051" cy="1587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941005" y="3206801"/>
            <a:ext cx="4811390" cy="1807970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indent="-416052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1pPr>
            <a:lvl2pPr indent="-416052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2pPr>
            <a:lvl3pPr indent="-416052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3pPr>
            <a:lvl4pPr indent="-416052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4pPr>
            <a:lvl5pPr indent="-416051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5264306" y="5064297"/>
            <a:ext cx="162051" cy="1587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" type="body"/>
          </p:nvPr>
        </p:nvSpPr>
        <p:spPr>
          <a:xfrm>
            <a:off x="2941005" y="2796079"/>
            <a:ext cx="2141486" cy="204707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10000" spcFirstLastPara="1" rIns="10000" wrap="square" tIns="1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Helvetica Neue"/>
              <a:buNone/>
              <a:defRPr sz="126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2941005" y="3206801"/>
            <a:ext cx="2141486" cy="18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indent="-416052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1pPr>
            <a:lvl2pPr indent="-416052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2pPr>
            <a:lvl3pPr indent="-416052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3pPr>
            <a:lvl4pPr indent="-416052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4pPr>
            <a:lvl5pPr indent="-416051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7"/>
          <p:cNvSpPr/>
          <p:nvPr>
            <p:ph idx="3" type="pic"/>
          </p:nvPr>
        </p:nvSpPr>
        <p:spPr>
          <a:xfrm>
            <a:off x="5346700" y="2187243"/>
            <a:ext cx="2390666" cy="318755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2941005" y="2512826"/>
            <a:ext cx="2141486" cy="314271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sz="4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5264306" y="5064297"/>
            <a:ext cx="162051" cy="1587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Live Video Small">
  <p:cSld name="Title, Bullets &amp; Live Video Small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" type="body"/>
          </p:nvPr>
        </p:nvSpPr>
        <p:spPr>
          <a:xfrm>
            <a:off x="2941005" y="2796079"/>
            <a:ext cx="2141486" cy="204707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10000" spcFirstLastPara="1" rIns="10000" wrap="square" tIns="1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Helvetica Neue"/>
              <a:buNone/>
              <a:defRPr sz="126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2941005" y="3206801"/>
            <a:ext cx="2141486" cy="18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indent="-416052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1pPr>
            <a:lvl2pPr indent="-416052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2pPr>
            <a:lvl3pPr indent="-416052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3pPr>
            <a:lvl4pPr indent="-416052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4pPr>
            <a:lvl5pPr indent="-416051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2941005" y="2512826"/>
            <a:ext cx="2141486" cy="314271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sz="4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5264306" y="5064297"/>
            <a:ext cx="162051" cy="1587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Live Video Large">
  <p:cSld name="Title, Bullets &amp; Live Video Larg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idx="1" type="body"/>
          </p:nvPr>
        </p:nvSpPr>
        <p:spPr>
          <a:xfrm>
            <a:off x="2941005" y="2796079"/>
            <a:ext cx="2141486" cy="204707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10000" spcFirstLastPara="1" rIns="10000" wrap="square" tIns="1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Helvetica Neue"/>
              <a:buNone/>
              <a:defRPr sz="126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2941005" y="3206801"/>
            <a:ext cx="2141486" cy="18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indent="-416052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1pPr>
            <a:lvl2pPr indent="-416052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2pPr>
            <a:lvl3pPr indent="-416052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3pPr>
            <a:lvl4pPr indent="-416052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4pPr>
            <a:lvl5pPr indent="-416051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b="0" sz="24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2941005" y="2512826"/>
            <a:ext cx="2141486" cy="314271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sz="4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5264306" y="5064297"/>
            <a:ext cx="162051" cy="158749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2941004" y="3269299"/>
            <a:ext cx="4811391" cy="1017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5264306" y="5065224"/>
            <a:ext cx="162051" cy="15875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941004" y="2840321"/>
            <a:ext cx="4811391" cy="1017902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1" i="0" sz="6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1" i="0" sz="6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1" i="0" sz="6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1" i="0" sz="6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1" i="0" sz="6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1" i="0" sz="6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1" i="0" sz="6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1" i="0" sz="6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b="1" i="0" sz="6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939876" y="3858222"/>
            <a:ext cx="4811390" cy="417174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85310" y="7250160"/>
            <a:ext cx="162087" cy="16195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restage.org.uk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F3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>
            <a:off x="1103800" y="1900988"/>
            <a:ext cx="8485800" cy="29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9000"/>
              <a:buFont typeface="Helvetica Neue"/>
              <a:buNone/>
            </a:pPr>
            <a:r>
              <a:rPr b="1" lang="en-US" sz="8000">
                <a:solidFill>
                  <a:srgbClr val="FF93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Circular Economy Hubs for the Creative Sector</a:t>
            </a:r>
            <a:r>
              <a:rPr b="1" lang="en-US" sz="8000">
                <a:solidFill>
                  <a:srgbClr val="F098F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endParaRPr b="1" sz="80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descr="Restage_Logo.png" id="87" name="Google Shape;8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7926" y="952612"/>
            <a:ext cx="1597548" cy="44691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/>
          <p:nvPr/>
        </p:nvSpPr>
        <p:spPr>
          <a:xfrm>
            <a:off x="262946" y="6007275"/>
            <a:ext cx="11904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Briefing</a:t>
            </a:r>
            <a:r>
              <a:rPr lang="en-US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note</a:t>
            </a:r>
            <a:r>
              <a:rPr i="0" lang="en-US" sz="12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by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2335124" y="6007275"/>
            <a:ext cx="24906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Founding partners of ReStage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90" name="Google Shape;90;p19"/>
          <p:cNvCxnSpPr/>
          <p:nvPr/>
        </p:nvCxnSpPr>
        <p:spPr>
          <a:xfrm>
            <a:off x="254000" y="5913298"/>
            <a:ext cx="10185300" cy="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800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ReStage_W_RGB.png" id="91" name="Google Shape;9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444" y="6560952"/>
            <a:ext cx="1199456" cy="335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2" name="Google Shape;9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5045" y="6557940"/>
            <a:ext cx="1312289" cy="349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3" name="Google Shape;9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582" y="6548588"/>
            <a:ext cx="846910" cy="368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94" name="Google Shape;9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52308" y="6382075"/>
            <a:ext cx="1086975" cy="7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202853" y="7250160"/>
            <a:ext cx="1269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513462" y="7250160"/>
            <a:ext cx="765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restage.org.uk</a:t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1407523" y="7250150"/>
            <a:ext cx="927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August</a:t>
            </a: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2025</a:t>
            </a:r>
            <a:endParaRPr/>
          </a:p>
        </p:txBody>
      </p:sp>
      <p:pic>
        <p:nvPicPr>
          <p:cNvPr descr="Restage_Logo_small.png" id="98" name="Google Shape;98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67024" y="7106720"/>
            <a:ext cx="307056" cy="30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 title="Funded by UK Gov_Whit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07875" y="6575200"/>
            <a:ext cx="1700900" cy="30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 title="MoL_WHITE_RGB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56100" y="6648173"/>
            <a:ext cx="2100937" cy="1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3FF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/>
          <p:nvPr>
            <p:ph idx="12" type="sldNum"/>
          </p:nvPr>
        </p:nvSpPr>
        <p:spPr>
          <a:xfrm>
            <a:off x="185310" y="7250160"/>
            <a:ext cx="1620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256" name="Google Shape;256;p28"/>
          <p:cNvSpPr txBox="1"/>
          <p:nvPr/>
        </p:nvSpPr>
        <p:spPr>
          <a:xfrm>
            <a:off x="513462" y="7250160"/>
            <a:ext cx="765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restage.org.uk</a:t>
            </a:r>
            <a:endParaRPr/>
          </a:p>
        </p:txBody>
      </p:sp>
      <p:pic>
        <p:nvPicPr>
          <p:cNvPr descr="Restage_Logo_small-2.png" id="257" name="Google Shape;25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7024" y="7106720"/>
            <a:ext cx="307056" cy="30705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 txBox="1"/>
          <p:nvPr/>
        </p:nvSpPr>
        <p:spPr>
          <a:xfrm>
            <a:off x="8295500" y="266450"/>
            <a:ext cx="2039700" cy="9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Knowledge exchange &amp; long term change</a:t>
            </a:r>
            <a:endParaRPr b="1" i="0" sz="6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5607855" y="266438"/>
            <a:ext cx="21498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b="1" lang="en-US" sz="1800">
                <a:latin typeface="Archivo Narrow"/>
                <a:ea typeface="Archivo Narrow"/>
                <a:cs typeface="Archivo Narrow"/>
                <a:sym typeface="Archivo Narrow"/>
              </a:rPr>
              <a:t>Develop the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Network and </a:t>
            </a:r>
            <a:r>
              <a:rPr b="1" lang="en-US" sz="1800">
                <a:latin typeface="Archivo Narrow"/>
                <a:ea typeface="Archivo Narrow"/>
                <a:cs typeface="Archivo Narrow"/>
                <a:sym typeface="Archivo Narrow"/>
              </a:rPr>
              <a:t>framework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for Reuse Hubs</a:t>
            </a:r>
            <a:endParaRPr b="1" i="0" sz="6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5607845" y="1215058"/>
            <a:ext cx="2397900" cy="39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Connecting circular economy initiatives gives us the opportunity to share promising practices, knowledge and resource. 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network aims to empower the organisations already working in this space to create more impact across the UK and beyond and for creative organisations to prioritise reuse. 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Sharing pain points, solutions and insight will create a cross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-</a:t>
            </a: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creative sector initiative that can disrupt efficiently, through consistent practice and in an interconnected way that results in action.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8295499" y="1215050"/>
            <a:ext cx="2149800" cy="3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Aims to support supply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-</a:t>
            </a: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led design approach to establish circular economy as go to/best practice in creative industries.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There are some well-established hubs with clear interest in sharing lessons learnt and there is strong interest in a network of practice and support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.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Hubs are keen to support work to build an evidence base for action and investment into the sector.</a:t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227400" y="222300"/>
            <a:ext cx="4036200" cy="16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rPr b="1" lang="en-US" sz="6500">
                <a:solidFill>
                  <a:srgbClr val="FF3034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Next steps</a:t>
            </a:r>
            <a:endParaRPr b="1" sz="6500">
              <a:solidFill>
                <a:srgbClr val="FF3034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t/>
            </a:r>
            <a:endParaRPr b="1" sz="65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1407523" y="7250150"/>
            <a:ext cx="927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August</a:t>
            </a: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F3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7034950" y="50"/>
            <a:ext cx="3658500" cy="7556400"/>
          </a:xfrm>
          <a:prstGeom prst="roundRect">
            <a:avLst>
              <a:gd fmla="val 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1100" lIns="11100" spcFirstLastPara="1" rIns="11100" wrap="square" tIns="11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329850" y="4144525"/>
            <a:ext cx="23010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Online survey created to h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e</a:t>
            </a: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lp us understand and map circular/creative hubs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.</a:t>
            </a:r>
            <a:endParaRPr sz="12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07" name="Google Shape;107;p20"/>
          <p:cNvGrpSpPr/>
          <p:nvPr/>
        </p:nvGrpSpPr>
        <p:grpSpPr>
          <a:xfrm>
            <a:off x="266367" y="3518716"/>
            <a:ext cx="540000" cy="625800"/>
            <a:chOff x="-52182" y="-351255"/>
            <a:chExt cx="540000" cy="625800"/>
          </a:xfrm>
        </p:grpSpPr>
        <p:sp>
          <p:nvSpPr>
            <p:cNvPr id="108" name="Google Shape;108;p20"/>
            <p:cNvSpPr/>
            <p:nvPr/>
          </p:nvSpPr>
          <p:spPr>
            <a:xfrm>
              <a:off x="12700" y="-258108"/>
              <a:ext cx="410223" cy="410223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anchorCtr="0" anchor="ctr" bIns="11100" lIns="11100" spcFirstLastPara="1" rIns="11100" wrap="square" tIns="11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20"/>
            <p:cNvSpPr txBox="1"/>
            <p:nvPr/>
          </p:nvSpPr>
          <p:spPr>
            <a:xfrm>
              <a:off x="-52182" y="-351255"/>
              <a:ext cx="540000" cy="6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00" lIns="11100" spcFirstLastPara="1" rIns="11100" wrap="square" tIns="11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473F"/>
                </a:buClr>
                <a:buSzPts val="1800"/>
                <a:buFont typeface="Helvetica Neue"/>
                <a:buNone/>
              </a:pPr>
              <a:r>
                <a:rPr b="1" i="0" lang="en-US" sz="1800" u="none" cap="none" strike="noStrike">
                  <a:solidFill>
                    <a:srgbClr val="FF3034"/>
                  </a:solidFill>
                  <a:latin typeface="Oswald"/>
                  <a:ea typeface="Oswald"/>
                  <a:cs typeface="Oswald"/>
                  <a:sym typeface="Oswald"/>
                </a:rPr>
                <a:t>1</a:t>
              </a:r>
              <a:endParaRPr b="1">
                <a:solidFill>
                  <a:srgbClr val="FF3034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110" name="Google Shape;110;p20"/>
          <p:cNvSpPr txBox="1"/>
          <p:nvPr/>
        </p:nvSpPr>
        <p:spPr>
          <a:xfrm>
            <a:off x="329850" y="6043275"/>
            <a:ext cx="20997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Survey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 distributed </a:t>
            </a: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through social media by ReStage and our partners.</a:t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1" name="Google Shape;111;p20"/>
          <p:cNvGrpSpPr/>
          <p:nvPr/>
        </p:nvGrpSpPr>
        <p:grpSpPr>
          <a:xfrm>
            <a:off x="329861" y="5275191"/>
            <a:ext cx="671356" cy="625800"/>
            <a:chOff x="12700" y="-355080"/>
            <a:chExt cx="671356" cy="625800"/>
          </a:xfrm>
        </p:grpSpPr>
        <p:sp>
          <p:nvSpPr>
            <p:cNvPr id="112" name="Google Shape;112;p20"/>
            <p:cNvSpPr/>
            <p:nvPr/>
          </p:nvSpPr>
          <p:spPr>
            <a:xfrm>
              <a:off x="12700" y="-258108"/>
              <a:ext cx="410223" cy="410223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anchorCtr="0" anchor="ctr" bIns="11100" lIns="11100" spcFirstLastPara="1" rIns="11100" wrap="square" tIns="11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" name="Google Shape;113;p20"/>
            <p:cNvSpPr txBox="1"/>
            <p:nvPr/>
          </p:nvSpPr>
          <p:spPr>
            <a:xfrm>
              <a:off x="144056" y="-355080"/>
              <a:ext cx="540000" cy="6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00" lIns="11100" spcFirstLastPara="1" rIns="11100" wrap="square" tIns="11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473F"/>
                </a:buClr>
                <a:buSzPts val="1800"/>
                <a:buFont typeface="Helvetica Neue"/>
                <a:buNone/>
              </a:pPr>
              <a:r>
                <a:rPr b="1" i="0" lang="en-US" sz="1800" u="none" cap="none" strike="noStrike">
                  <a:solidFill>
                    <a:srgbClr val="FF3034"/>
                  </a:solidFill>
                  <a:latin typeface="Oswald"/>
                  <a:ea typeface="Oswald"/>
                  <a:cs typeface="Oswald"/>
                  <a:sym typeface="Oswald"/>
                </a:rPr>
                <a:t>2</a:t>
              </a:r>
              <a:endParaRPr b="1">
                <a:solidFill>
                  <a:srgbClr val="FF3034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114" name="Google Shape;114;p20"/>
          <p:cNvSpPr txBox="1"/>
          <p:nvPr/>
        </p:nvSpPr>
        <p:spPr>
          <a:xfrm>
            <a:off x="3452450" y="4144525"/>
            <a:ext cx="29040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Online workshop for the 20 </a:t>
            </a: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ircular/creative hubs who responded to share survey results and for each hub to introduce their work and the barriers and opportunities they face. </a:t>
            </a:r>
            <a:endParaRPr sz="12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5" name="Google Shape;115;p20"/>
          <p:cNvGrpSpPr/>
          <p:nvPr/>
        </p:nvGrpSpPr>
        <p:grpSpPr>
          <a:xfrm>
            <a:off x="3452436" y="3518733"/>
            <a:ext cx="659956" cy="625800"/>
            <a:chOff x="12700" y="-365892"/>
            <a:chExt cx="659956" cy="625800"/>
          </a:xfrm>
        </p:grpSpPr>
        <p:sp>
          <p:nvSpPr>
            <p:cNvPr id="116" name="Google Shape;116;p20"/>
            <p:cNvSpPr/>
            <p:nvPr/>
          </p:nvSpPr>
          <p:spPr>
            <a:xfrm>
              <a:off x="12700" y="-258108"/>
              <a:ext cx="410223" cy="410223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anchorCtr="0" anchor="ctr" bIns="11100" lIns="11100" spcFirstLastPara="1" rIns="11100" wrap="square" tIns="11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20"/>
            <p:cNvSpPr txBox="1"/>
            <p:nvPr/>
          </p:nvSpPr>
          <p:spPr>
            <a:xfrm>
              <a:off x="132656" y="-365892"/>
              <a:ext cx="540000" cy="6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00" lIns="11100" spcFirstLastPara="1" rIns="11100" wrap="square" tIns="11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473F"/>
                </a:buClr>
                <a:buSzPts val="1800"/>
                <a:buFont typeface="Helvetica Neue"/>
                <a:buNone/>
              </a:pPr>
              <a:r>
                <a:rPr b="1" i="0" lang="en-US" sz="1800" u="none" cap="none" strike="noStrike">
                  <a:solidFill>
                    <a:srgbClr val="FF2F33"/>
                  </a:solidFill>
                  <a:latin typeface="Oswald"/>
                  <a:ea typeface="Oswald"/>
                  <a:cs typeface="Oswald"/>
                  <a:sym typeface="Oswald"/>
                </a:rPr>
                <a:t>3</a:t>
              </a:r>
              <a:endParaRPr b="1">
                <a:solidFill>
                  <a:srgbClr val="FF2F33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118" name="Google Shape;118;p20"/>
          <p:cNvSpPr txBox="1"/>
          <p:nvPr/>
        </p:nvSpPr>
        <p:spPr>
          <a:xfrm>
            <a:off x="3452425" y="6043275"/>
            <a:ext cx="20997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Locations of all hubs mapped and share with case 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studies on our website 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t/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200">
                <a:solidFill>
                  <a:srgbClr val="FF93FF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www.restage.org.uk</a:t>
            </a:r>
            <a:r>
              <a:rPr lang="en-US" sz="12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/hubs </a:t>
            </a:r>
            <a:endParaRPr sz="1200">
              <a:solidFill>
                <a:srgbClr val="FF93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9" name="Google Shape;119;p20"/>
          <p:cNvGrpSpPr/>
          <p:nvPr/>
        </p:nvGrpSpPr>
        <p:grpSpPr>
          <a:xfrm>
            <a:off x="3495386" y="5275196"/>
            <a:ext cx="653081" cy="625800"/>
            <a:chOff x="12700" y="-365892"/>
            <a:chExt cx="653081" cy="625800"/>
          </a:xfrm>
        </p:grpSpPr>
        <p:sp>
          <p:nvSpPr>
            <p:cNvPr id="120" name="Google Shape;120;p20"/>
            <p:cNvSpPr/>
            <p:nvPr/>
          </p:nvSpPr>
          <p:spPr>
            <a:xfrm>
              <a:off x="12700" y="-258108"/>
              <a:ext cx="410223" cy="410223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anchorCtr="0" anchor="ctr" bIns="11100" lIns="11100" spcFirstLastPara="1" rIns="11100" wrap="square" tIns="11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20"/>
            <p:cNvSpPr txBox="1"/>
            <p:nvPr/>
          </p:nvSpPr>
          <p:spPr>
            <a:xfrm>
              <a:off x="125781" y="-365892"/>
              <a:ext cx="540000" cy="6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00" lIns="11100" spcFirstLastPara="1" rIns="11100" wrap="square" tIns="11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473F"/>
                </a:buClr>
                <a:buSzPts val="1800"/>
                <a:buFont typeface="Helvetica Neue"/>
                <a:buNone/>
              </a:pPr>
              <a:r>
                <a:rPr b="1" i="0" lang="en-US" sz="1800" u="none" cap="none" strike="noStrike">
                  <a:solidFill>
                    <a:srgbClr val="FF3034"/>
                  </a:solidFill>
                  <a:latin typeface="Oswald"/>
                  <a:ea typeface="Oswald"/>
                  <a:cs typeface="Oswald"/>
                  <a:sym typeface="Oswald"/>
                </a:rPr>
                <a:t>4</a:t>
              </a:r>
              <a:endParaRPr b="1">
                <a:solidFill>
                  <a:srgbClr val="FF3034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202853" y="7250160"/>
            <a:ext cx="127001" cy="16195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513462" y="7250160"/>
            <a:ext cx="765622" cy="16195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restage.org.uk</a:t>
            </a:r>
            <a:endParaRPr/>
          </a:p>
        </p:txBody>
      </p:sp>
      <p:pic>
        <p:nvPicPr>
          <p:cNvPr descr="Restage_Logo_small.png" id="124" name="Google Shape;12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7024" y="7106720"/>
            <a:ext cx="307056" cy="30705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202850" y="1028688"/>
            <a:ext cx="39924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This report pulls together the key themes and data gathered from the survey, case studies, presentations by the hubs and the workshop.  </a:t>
            </a:r>
            <a:endParaRPr sz="1500">
              <a:solidFill>
                <a:srgbClr val="FF93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93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From this information, we have a better insight into the emerging sector and which resources would support the less established players. </a:t>
            </a:r>
            <a:endParaRPr sz="1500">
              <a:solidFill>
                <a:srgbClr val="FF93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7225700" y="1126650"/>
            <a:ext cx="29040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rmAutofit fontScale="85000" lnSpcReduction="20000"/>
          </a:bodyPr>
          <a:lstStyle/>
          <a:p>
            <a:pPr indent="-29337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Inter"/>
              <a:buChar char="●"/>
            </a:pPr>
            <a:r>
              <a:rPr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Activity is </a:t>
            </a:r>
            <a:r>
              <a:rPr i="1"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primarily volunteer-led</a:t>
            </a:r>
            <a:r>
              <a:rPr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and is most often in </a:t>
            </a:r>
            <a:r>
              <a:rPr i="1"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insecure locations</a:t>
            </a:r>
            <a:r>
              <a:rPr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and making use of unsuitable spaces. 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0671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Inter"/>
              <a:buChar char="●"/>
            </a:pPr>
            <a:r>
              <a:rPr lang="en-US" sz="115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Investment in both the physical and digital infrastructure for reuse as well as skills, networks and logistics is needed for re-use in the creative sector to become mainstream.</a:t>
            </a:r>
            <a:endParaRPr sz="115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337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Inter"/>
              <a:buChar char="●"/>
            </a:pPr>
            <a:r>
              <a:rPr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There are some well-established hubs with clear interest in sharing lessons learnt and there is </a:t>
            </a:r>
            <a:r>
              <a:rPr i="1"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strong interest in a network of practice and support. </a:t>
            </a:r>
            <a:endParaRPr i="1"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337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Inter"/>
              <a:buChar char="●"/>
            </a:pPr>
            <a:r>
              <a:rPr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Hubs are keen to support work to build an evidence base for action and investment into the sector.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33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Inter"/>
              <a:buChar char="●"/>
            </a:pPr>
            <a:r>
              <a:rPr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This is a </a:t>
            </a:r>
            <a:r>
              <a:rPr i="1"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young sector with a lot of energy </a:t>
            </a:r>
            <a:r>
              <a:rPr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and </a:t>
            </a:r>
            <a:r>
              <a:rPr i="1"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desire to share learnings</a:t>
            </a:r>
            <a:r>
              <a:rPr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and </a:t>
            </a:r>
            <a:r>
              <a:rPr i="1"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create social and environmental impact.</a:t>
            </a:r>
            <a:endParaRPr sz="1200">
              <a:solidFill>
                <a:srgbClr val="F098F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7378100" y="405950"/>
            <a:ext cx="23010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rPr b="1" lang="en-US" sz="3000">
                <a:solidFill>
                  <a:srgbClr val="FF93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Summary</a:t>
            </a:r>
            <a:endParaRPr b="1" sz="3000">
              <a:solidFill>
                <a:srgbClr val="FF93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27400" y="222300"/>
            <a:ext cx="4036200" cy="16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rPr b="1" lang="en-US" sz="6500">
                <a:solidFill>
                  <a:srgbClr val="FF93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What we did</a:t>
            </a:r>
            <a:endParaRPr b="1" sz="6500">
              <a:solidFill>
                <a:srgbClr val="FF93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t/>
            </a:r>
            <a:endParaRPr b="1" sz="65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407523" y="7250150"/>
            <a:ext cx="927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August</a:t>
            </a: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2025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7655" y="6090335"/>
            <a:ext cx="851775" cy="8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3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202850" y="1028688"/>
            <a:ext cx="399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2F33"/>
                </a:solidFill>
                <a:latin typeface="Inter"/>
                <a:ea typeface="Inter"/>
                <a:cs typeface="Inter"/>
                <a:sym typeface="Inter"/>
              </a:rPr>
              <a:t>From the survey there were some key themes that emerged. These were:</a:t>
            </a:r>
            <a:endParaRPr sz="1500">
              <a:solidFill>
                <a:srgbClr val="FF2F3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202853" y="7250160"/>
            <a:ext cx="127001" cy="16195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513462" y="7250160"/>
            <a:ext cx="765622" cy="16195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restage.org.uk</a:t>
            </a:r>
            <a:endParaRPr/>
          </a:p>
        </p:txBody>
      </p:sp>
      <p:pic>
        <p:nvPicPr>
          <p:cNvPr descr="Restage_Logo_small-2.png" id="138" name="Google Shape;1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7024" y="7106720"/>
            <a:ext cx="307055" cy="307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21"/>
          <p:cNvGrpSpPr/>
          <p:nvPr/>
        </p:nvGrpSpPr>
        <p:grpSpPr>
          <a:xfrm>
            <a:off x="176038" y="2167975"/>
            <a:ext cx="3000000" cy="1338900"/>
            <a:chOff x="176038" y="2167975"/>
            <a:chExt cx="3000000" cy="1338900"/>
          </a:xfrm>
        </p:grpSpPr>
        <p:sp>
          <p:nvSpPr>
            <p:cNvPr id="140" name="Google Shape;140;p21"/>
            <p:cNvSpPr txBox="1"/>
            <p:nvPr/>
          </p:nvSpPr>
          <p:spPr>
            <a:xfrm>
              <a:off x="176038" y="2167975"/>
              <a:ext cx="30000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16827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chivo Narrow SemiBold"/>
                  <a:ea typeface="Archivo Narrow SemiBold"/>
                  <a:cs typeface="Archivo Narrow SemiBold"/>
                  <a:sym typeface="Archivo Narrow SemiBold"/>
                </a:rPr>
                <a:t>Space </a:t>
              </a:r>
              <a:endParaRPr sz="15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endParaRPr>
            </a:p>
          </p:txBody>
        </p:sp>
        <p:sp>
          <p:nvSpPr>
            <p:cNvPr id="141" name="Google Shape;141;p21"/>
            <p:cNvSpPr txBox="1"/>
            <p:nvPr/>
          </p:nvSpPr>
          <p:spPr>
            <a:xfrm>
              <a:off x="190150" y="2583475"/>
              <a:ext cx="2636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The sector currently has lots of precarious and unsuitable space. A suitable and larger space is therefore required in London. </a:t>
              </a:r>
              <a:endParaRPr/>
            </a:p>
          </p:txBody>
        </p:sp>
      </p:grpSp>
      <p:grpSp>
        <p:nvGrpSpPr>
          <p:cNvPr id="142" name="Google Shape;142;p21"/>
          <p:cNvGrpSpPr/>
          <p:nvPr/>
        </p:nvGrpSpPr>
        <p:grpSpPr>
          <a:xfrm>
            <a:off x="3536725" y="2167975"/>
            <a:ext cx="3000000" cy="1704363"/>
            <a:chOff x="3536725" y="2167975"/>
            <a:chExt cx="3000000" cy="1704363"/>
          </a:xfrm>
        </p:grpSpPr>
        <p:sp>
          <p:nvSpPr>
            <p:cNvPr id="143" name="Google Shape;143;p21"/>
            <p:cNvSpPr txBox="1"/>
            <p:nvPr/>
          </p:nvSpPr>
          <p:spPr>
            <a:xfrm>
              <a:off x="3536725" y="2167975"/>
              <a:ext cx="30000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Operations </a:t>
              </a:r>
              <a:endParaRPr b="1" sz="1500">
                <a:latin typeface="Archivo Narrow"/>
                <a:ea typeface="Archivo Narrow"/>
                <a:cs typeface="Archivo Narrow"/>
                <a:sym typeface="Archivo Narrow"/>
              </a:endParaRPr>
            </a:p>
          </p:txBody>
        </p:sp>
        <p:sp>
          <p:nvSpPr>
            <p:cNvPr id="144" name="Google Shape;144;p21"/>
            <p:cNvSpPr txBox="1"/>
            <p:nvPr/>
          </p:nvSpPr>
          <p:spPr>
            <a:xfrm>
              <a:off x="3545925" y="2579338"/>
              <a:ext cx="2483100" cy="129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Operations are currently largely undergone using voluntary and unskilled time, with newly emergent frameworks for how standard procedures needing development.</a:t>
              </a:r>
              <a:endPara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45" name="Google Shape;145;p21"/>
          <p:cNvGrpSpPr/>
          <p:nvPr/>
        </p:nvGrpSpPr>
        <p:grpSpPr>
          <a:xfrm>
            <a:off x="7246888" y="2167975"/>
            <a:ext cx="3000000" cy="1606500"/>
            <a:chOff x="7246888" y="2167975"/>
            <a:chExt cx="3000000" cy="1606500"/>
          </a:xfrm>
        </p:grpSpPr>
        <p:sp>
          <p:nvSpPr>
            <p:cNvPr id="146" name="Google Shape;146;p21"/>
            <p:cNvSpPr txBox="1"/>
            <p:nvPr/>
          </p:nvSpPr>
          <p:spPr>
            <a:xfrm>
              <a:off x="7309624" y="2643775"/>
              <a:ext cx="2891100" cy="11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100" lIns="11100" spcFirstLastPara="1" rIns="11100" wrap="square" tIns="1110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With the pitfalls identified from the other themes, organisations are struggling to reach a smooth operational scale. Collaboration and cohesion would form the groundwork for larger funding pots.</a:t>
              </a:r>
              <a:endParaRPr sz="12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7" name="Google Shape;147;p21"/>
            <p:cNvSpPr txBox="1"/>
            <p:nvPr/>
          </p:nvSpPr>
          <p:spPr>
            <a:xfrm>
              <a:off x="7246888" y="2167975"/>
              <a:ext cx="30000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110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Funding </a:t>
              </a:r>
              <a:endParaRPr b="1" sz="1500">
                <a:latin typeface="Archivo Narrow"/>
                <a:ea typeface="Archivo Narrow"/>
                <a:cs typeface="Archivo Narrow"/>
                <a:sym typeface="Archivo Narrow"/>
              </a:endParaRPr>
            </a:p>
          </p:txBody>
        </p:sp>
      </p:grpSp>
      <p:grpSp>
        <p:nvGrpSpPr>
          <p:cNvPr id="148" name="Google Shape;148;p21"/>
          <p:cNvGrpSpPr/>
          <p:nvPr/>
        </p:nvGrpSpPr>
        <p:grpSpPr>
          <a:xfrm>
            <a:off x="3536725" y="4320113"/>
            <a:ext cx="3000000" cy="1564563"/>
            <a:chOff x="3536725" y="4320113"/>
            <a:chExt cx="3000000" cy="1564563"/>
          </a:xfrm>
        </p:grpSpPr>
        <p:sp>
          <p:nvSpPr>
            <p:cNvPr id="149" name="Google Shape;149;p21"/>
            <p:cNvSpPr txBox="1"/>
            <p:nvPr/>
          </p:nvSpPr>
          <p:spPr>
            <a:xfrm>
              <a:off x="3536725" y="4776475"/>
              <a:ext cx="2766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Measuring varies widely within the sector. It needs cohesion of financial tracking alongside material and social tracking to form a framework for the industry.</a:t>
              </a:r>
              <a:endParaRPr/>
            </a:p>
          </p:txBody>
        </p:sp>
        <p:sp>
          <p:nvSpPr>
            <p:cNvPr id="150" name="Google Shape;150;p21"/>
            <p:cNvSpPr txBox="1"/>
            <p:nvPr/>
          </p:nvSpPr>
          <p:spPr>
            <a:xfrm>
              <a:off x="3536725" y="4320113"/>
              <a:ext cx="30000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Measuring Impact </a:t>
              </a:r>
              <a:endParaRPr b="1" sz="15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endParaRPr>
            </a:p>
          </p:txBody>
        </p:sp>
      </p:grpSp>
      <p:grpSp>
        <p:nvGrpSpPr>
          <p:cNvPr id="151" name="Google Shape;151;p21"/>
          <p:cNvGrpSpPr/>
          <p:nvPr/>
        </p:nvGrpSpPr>
        <p:grpSpPr>
          <a:xfrm>
            <a:off x="194875" y="4391338"/>
            <a:ext cx="2962350" cy="1493325"/>
            <a:chOff x="7175425" y="2269550"/>
            <a:chExt cx="2962350" cy="1493325"/>
          </a:xfrm>
        </p:grpSpPr>
        <p:sp>
          <p:nvSpPr>
            <p:cNvPr id="152" name="Google Shape;152;p21"/>
            <p:cNvSpPr txBox="1"/>
            <p:nvPr/>
          </p:nvSpPr>
          <p:spPr>
            <a:xfrm>
              <a:off x="7246675" y="2269550"/>
              <a:ext cx="28911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00" lIns="11100" spcFirstLastPara="1" rIns="11100" wrap="square" tIns="11100">
              <a:spAutoFit/>
            </a:bodyPr>
            <a:lstStyle/>
            <a:p>
              <a:pPr indent="0" lvl="0" marL="0" rtl="0" algn="l">
                <a:spcBef>
                  <a:spcPts val="1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500">
                  <a:solidFill>
                    <a:schemeClr val="dk1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Process and Material Flow</a:t>
              </a:r>
              <a:endParaRPr b="1" sz="1500">
                <a:latin typeface="Archivo Narrow"/>
                <a:ea typeface="Archivo Narrow"/>
                <a:cs typeface="Archivo Narrow"/>
                <a:sym typeface="Archivo Narrow"/>
              </a:endParaRPr>
            </a:p>
          </p:txBody>
        </p:sp>
        <p:sp>
          <p:nvSpPr>
            <p:cNvPr id="153" name="Google Shape;153;p21"/>
            <p:cNvSpPr txBox="1"/>
            <p:nvPr/>
          </p:nvSpPr>
          <p:spPr>
            <a:xfrm>
              <a:off x="7175425" y="2654675"/>
              <a:ext cx="24831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With so many emergent organisations, there is no clear process set for the industry, which brings a lack of clarity how to engage.</a:t>
              </a:r>
              <a:endPara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54" name="Google Shape;154;p21"/>
          <p:cNvSpPr txBox="1"/>
          <p:nvPr/>
        </p:nvSpPr>
        <p:spPr>
          <a:xfrm>
            <a:off x="227400" y="222300"/>
            <a:ext cx="4036200" cy="16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rPr b="1" lang="en-US" sz="6500">
                <a:solidFill>
                  <a:srgbClr val="FF3034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Key themes</a:t>
            </a:r>
            <a:endParaRPr b="1" sz="6500">
              <a:solidFill>
                <a:srgbClr val="FF3034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t/>
            </a:r>
            <a:endParaRPr b="1" sz="65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1407523" y="7250150"/>
            <a:ext cx="927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August</a:t>
            </a: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5346700" y="-19050"/>
            <a:ext cx="5347500" cy="3799500"/>
          </a:xfrm>
          <a:prstGeom prst="rect">
            <a:avLst/>
          </a:prstGeom>
          <a:solidFill>
            <a:srgbClr val="FF93FF"/>
          </a:solidFill>
          <a:ln>
            <a:noFill/>
          </a:ln>
        </p:spPr>
        <p:txBody>
          <a:bodyPr anchorCtr="0" anchor="ctr" bIns="11100" lIns="11100" spcFirstLastPara="1" rIns="11100" wrap="square" tIns="11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185310" y="7250160"/>
            <a:ext cx="162087" cy="16195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513462" y="7250160"/>
            <a:ext cx="765622" cy="16195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restage.org.uk</a:t>
            </a:r>
            <a:endParaRPr/>
          </a:p>
        </p:txBody>
      </p:sp>
      <p:pic>
        <p:nvPicPr>
          <p:cNvPr descr="Restage_Logo_small.png" id="163" name="Google Shape;16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7024" y="7106720"/>
            <a:ext cx="307055" cy="30705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/>
          <p:nvPr/>
        </p:nvSpPr>
        <p:spPr>
          <a:xfrm>
            <a:off x="256725" y="1104900"/>
            <a:ext cx="2397900" cy="51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>
                <a:latin typeface="Inter"/>
                <a:ea typeface="Inter"/>
                <a:cs typeface="Inter"/>
                <a:sym typeface="Inter"/>
              </a:rPr>
              <a:t>Spaces used by these organisations are often i</a:t>
            </a: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nappropriate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. They are often meanwhile or with short leases and not always set up for the scale of operations (ie, poor large 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vehicle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 access, small doors, first floor or too small). 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44% consider their site to be “at risk” and do not have long term access to a consistent space for development.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Almost half have leases that are less than 3 years and have limits to fit out capacity to ensure a safe and suitable working environment for growth.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 lack of stable ownership of space is limiting the growth of the sector, as operating at scale often increases the viability of organisations as a whole.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233126" y="222150"/>
            <a:ext cx="5317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rPr b="1" lang="en-US" sz="3000">
                <a:solidFill>
                  <a:srgbClr val="FF93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Access to space</a:t>
            </a:r>
            <a:endParaRPr b="1" sz="3000">
              <a:solidFill>
                <a:srgbClr val="FF93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6236800" y="-653112"/>
            <a:ext cx="27723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-83960" lvl="0" marL="839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i="1"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survey response</a:t>
            </a:r>
            <a:endParaRPr i="1"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5346700" y="3780450"/>
            <a:ext cx="5347500" cy="379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1100" lIns="11100" spcFirstLastPara="1" rIns="11100" wrap="square" tIns="11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6348751" y="7203700"/>
            <a:ext cx="33657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rgbClr val="EB4741"/>
                </a:solidFill>
                <a:latin typeface="Inter"/>
                <a:ea typeface="Inter"/>
                <a:cs typeface="Inter"/>
                <a:sym typeface="Inter"/>
              </a:rPr>
              <a:t>Organisations’ current lease length</a:t>
            </a:r>
            <a:endParaRPr>
              <a:solidFill>
                <a:srgbClr val="EB474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B47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B47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5842050" y="992888"/>
            <a:ext cx="43791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83960" lvl="0" marL="8396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“We are about to move sites into a much larger facility, this will help our financial positioning”</a:t>
            </a:r>
            <a:endParaRPr b="1" sz="31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170" name="Google Shape;170;p22" title="ReStage-cha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0603" y="855238"/>
            <a:ext cx="6414024" cy="360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1407523" y="7250150"/>
            <a:ext cx="927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August</a:t>
            </a: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2025</a:t>
            </a:r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8613" y="4309494"/>
            <a:ext cx="4803676" cy="248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>
            <a:off x="5346700" y="3793050"/>
            <a:ext cx="5347500" cy="3812100"/>
          </a:xfrm>
          <a:prstGeom prst="rect">
            <a:avLst/>
          </a:prstGeom>
          <a:solidFill>
            <a:srgbClr val="FF2F33"/>
          </a:solidFill>
          <a:ln>
            <a:noFill/>
          </a:ln>
        </p:spPr>
        <p:txBody>
          <a:bodyPr anchorCtr="0" anchor="ctr" bIns="11100" lIns="11100" spcFirstLastPara="1" rIns="11100" wrap="square" tIns="11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5346700" y="-19050"/>
            <a:ext cx="5347500" cy="381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1100" lIns="11100" spcFirstLastPara="1" rIns="11100" wrap="square" tIns="11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23"/>
          <p:cNvSpPr txBox="1"/>
          <p:nvPr>
            <p:ph idx="12" type="sldNum"/>
          </p:nvPr>
        </p:nvSpPr>
        <p:spPr>
          <a:xfrm>
            <a:off x="185310" y="7250160"/>
            <a:ext cx="1620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513462" y="7250160"/>
            <a:ext cx="765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restage.org.uk</a:t>
            </a:r>
            <a:endParaRPr/>
          </a:p>
        </p:txBody>
      </p:sp>
      <p:pic>
        <p:nvPicPr>
          <p:cNvPr descr="Restage_Logo_small.png"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7024" y="7106720"/>
            <a:ext cx="307056" cy="30705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227398" y="222300"/>
            <a:ext cx="43002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rPr b="1" lang="en-US" sz="3000">
                <a:solidFill>
                  <a:srgbClr val="F098F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ReUse Hub Operations</a:t>
            </a:r>
            <a:endParaRPr b="1" sz="30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266350" y="1104900"/>
            <a:ext cx="2397900" cy="44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These sites are often volunteer led, or as an additional unpaid remit to an existing role. 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As a result of this, knowledge gaps exist without the proper training between sector and end user. Training opportunities are vast but under resourced.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Where smaller stand-alone organisations have the practical knowledge, they do not have the benefit of direct funding/access to space as readily.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Transportation and access to users is an ongoing issue. There are upfront costs attached to effective transportation that could increase scalability but are not viable without funding.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(see funding)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6337601" y="3167288"/>
            <a:ext cx="33657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rgbClr val="EB4741"/>
                </a:solidFill>
                <a:latin typeface="Inter"/>
                <a:ea typeface="Inter"/>
                <a:cs typeface="Inter"/>
                <a:sym typeface="Inter"/>
              </a:rPr>
              <a:t>Organisations’ current project status</a:t>
            </a:r>
            <a:endParaRPr sz="1200">
              <a:solidFill>
                <a:srgbClr val="EB474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5842050" y="4851688"/>
            <a:ext cx="43791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83960" lvl="0" marL="8396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“It’s bloody hard to do</a:t>
            </a:r>
            <a:endParaRPr b="1" sz="2900"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83960" lvl="0" marL="8396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the right thing and to</a:t>
            </a:r>
            <a:endParaRPr b="1" sz="2900"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83960" lvl="0" marL="8396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still make it viable”</a:t>
            </a:r>
            <a:endParaRPr b="1" sz="31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186" name="Google Shape;186;p23" title="ReStage-chart_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68100" y="393050"/>
            <a:ext cx="5018866" cy="28230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 txBox="1"/>
          <p:nvPr/>
        </p:nvSpPr>
        <p:spPr>
          <a:xfrm>
            <a:off x="1407523" y="7250150"/>
            <a:ext cx="927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August</a:t>
            </a: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2025</a:t>
            </a:r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3713" y="222300"/>
            <a:ext cx="4620027" cy="2695774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/>
          <p:nvPr/>
        </p:nvSpPr>
        <p:spPr>
          <a:xfrm>
            <a:off x="5346700" y="-19050"/>
            <a:ext cx="5347500" cy="3799500"/>
          </a:xfrm>
          <a:prstGeom prst="rect">
            <a:avLst/>
          </a:prstGeom>
          <a:solidFill>
            <a:srgbClr val="F098F9"/>
          </a:solidFill>
          <a:ln>
            <a:noFill/>
          </a:ln>
        </p:spPr>
        <p:txBody>
          <a:bodyPr anchorCtr="0" anchor="ctr" bIns="11100" lIns="11100" spcFirstLastPara="1" rIns="11100" wrap="square" tIns="11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5346700" y="3780450"/>
            <a:ext cx="5347500" cy="379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1100" lIns="11100" spcFirstLastPara="1" rIns="11100" wrap="square" tIns="11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185310" y="7250160"/>
            <a:ext cx="1620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513462" y="7250160"/>
            <a:ext cx="765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restage.org.uk</a:t>
            </a:r>
            <a:endParaRPr/>
          </a:p>
        </p:txBody>
      </p:sp>
      <p:pic>
        <p:nvPicPr>
          <p:cNvPr descr="Restage_Logo_small.png" id="197" name="Google Shape;19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7024" y="7106720"/>
            <a:ext cx="307056" cy="30705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 txBox="1"/>
          <p:nvPr/>
        </p:nvSpPr>
        <p:spPr>
          <a:xfrm>
            <a:off x="282075" y="1123275"/>
            <a:ext cx="2217600" cy="45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Money is an ongoing issue, with impact on wider aspects of operations (ie 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s</a:t>
            </a: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hort term leases, space ownership, effective transportation 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costs etc). 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With bootstrapping as the primary method of managing stand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-</a:t>
            </a: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alone spaces, scope for growth is slower.  </a:t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Suggested financial models may work elsewhere, but are not sector specific or appropriate.  There is huge enthusiasm for embedding circular economy models but fewer grant funding pots to apply for.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2776275" y="1123275"/>
            <a:ext cx="2110500" cy="42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Organisations are covering their own costs 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by </a:t>
            </a: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charging for services to meet those costs, but are still trying to balance the impact they want to deliver with the need to pay for their services.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There’s a keenness to explore social enterprise models and share knowledge on potential learnings for the profit and impact combination models.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Two thirds of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 </a:t>
            </a: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circular/ creative hubs are not profit led but mission lead</a:t>
            </a:r>
            <a:r>
              <a:rPr lang="en-US" sz="1200">
                <a:latin typeface="Inter"/>
                <a:ea typeface="Inter"/>
                <a:cs typeface="Inter"/>
                <a:sym typeface="Inter"/>
              </a:rPr>
              <a:t> primarily. J</a:t>
            </a:r>
            <a:r>
              <a:rPr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ust under half of which are community interest companies.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4">
            <a:alphaModFix/>
          </a:blip>
          <a:srcRect b="11032" l="2626" r="2559" t="0"/>
          <a:stretch/>
        </p:blipFill>
        <p:spPr>
          <a:xfrm>
            <a:off x="5420600" y="3974150"/>
            <a:ext cx="5203399" cy="29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/>
          <p:nvPr/>
        </p:nvSpPr>
        <p:spPr>
          <a:xfrm>
            <a:off x="7242775" y="7119025"/>
            <a:ext cx="36810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Organisations by type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5842050" y="992888"/>
            <a:ext cx="43791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83960" lvl="0" marL="8396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“We would like to be part of a network that </a:t>
            </a:r>
            <a:r>
              <a:rPr b="1" lang="en-US" sz="29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shares ideas and pitfalls in this process</a:t>
            </a:r>
            <a:r>
              <a:rPr b="1" lang="en-US" sz="29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”</a:t>
            </a:r>
            <a:endParaRPr b="1" sz="31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227398" y="222300"/>
            <a:ext cx="43002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rPr b="1" lang="en-US" sz="3000">
                <a:solidFill>
                  <a:srgbClr val="F098F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Governance &amp; Funding</a:t>
            </a:r>
            <a:endParaRPr b="1" sz="30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407523" y="7250150"/>
            <a:ext cx="927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August</a:t>
            </a: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/>
          <p:nvPr/>
        </p:nvSpPr>
        <p:spPr>
          <a:xfrm>
            <a:off x="0" y="4100600"/>
            <a:ext cx="10693500" cy="3456000"/>
          </a:xfrm>
          <a:prstGeom prst="rect">
            <a:avLst/>
          </a:prstGeom>
          <a:solidFill>
            <a:srgbClr val="FF2F33"/>
          </a:solidFill>
          <a:ln>
            <a:noFill/>
          </a:ln>
        </p:spPr>
        <p:txBody>
          <a:bodyPr anchorCtr="0" anchor="ctr" bIns="11100" lIns="11100" spcFirstLastPara="1" rIns="11100" wrap="square" tIns="11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185310" y="7250160"/>
            <a:ext cx="1620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513462" y="7250160"/>
            <a:ext cx="765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restage.org.uk</a:t>
            </a:r>
            <a:endParaRPr/>
          </a:p>
        </p:txBody>
      </p:sp>
      <p:pic>
        <p:nvPicPr>
          <p:cNvPr descr="Restage_Logo_small.png" id="212" name="Google Shape;2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7024" y="7106720"/>
            <a:ext cx="307056" cy="307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/>
        </p:nvSpPr>
        <p:spPr>
          <a:xfrm>
            <a:off x="2979275" y="249000"/>
            <a:ext cx="2343000" cy="3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Processes</a:t>
            </a: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are currently unclear both for: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industry to engage with circular economy organisations.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collaboration between the circular economies themselves.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This makes the sector less accessible for everyone.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There’s a variety of relationships between organisation and users, (for example industry to community, industry to industry). </a:t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8140737" y="167400"/>
            <a:ext cx="23025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 initiative was an online marketplace format that was primarily user-led.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Pathways to follow for industry must also consider way before ‘end of life’. Design and policy pathways for example must be considered to reduce waste at its core.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This highlights the need for skill development and training opportunities delivered to be delivered by some hubs to ensure a clear user pathway is supported by experienced individuals.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1050125" y="6917225"/>
            <a:ext cx="33657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Where materials in the ReUse hub come from</a:t>
            </a:r>
            <a:endParaRPr i="0" sz="12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5592500" y="249000"/>
            <a:ext cx="2343000" cy="4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There is no established framework or clear pathway examples for new organisations to consider following to foster these relationships.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Of all the materials restaged by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 hubs, just over 75% come from the creative sector and just under 25% come from construction and other companies outside the creative sector.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Blending digital and physical market spaces can be hard to juggle.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did receive responses from purely digital spaces where </a:t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227399" y="222300"/>
            <a:ext cx="26997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rPr b="1" lang="en-US" sz="3000">
                <a:solidFill>
                  <a:srgbClr val="F098F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Process &amp; </a:t>
            </a:r>
            <a:endParaRPr b="1" sz="3000"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rPr b="1" lang="en-US" sz="3000">
                <a:solidFill>
                  <a:srgbClr val="F098F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Material Flows</a:t>
            </a:r>
            <a:endParaRPr b="1" sz="30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6107326" y="6917225"/>
            <a:ext cx="33657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Where materials in the ReUse hub go to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19" name="Google Shape;219;p25" title="ReStage-chart_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588" y="4301763"/>
            <a:ext cx="4570501" cy="257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 title="ReStage-chart_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9400" y="4260588"/>
            <a:ext cx="4757627" cy="267618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 txBox="1"/>
          <p:nvPr/>
        </p:nvSpPr>
        <p:spPr>
          <a:xfrm>
            <a:off x="1407523" y="7250150"/>
            <a:ext cx="927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August</a:t>
            </a: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idx="12" type="sldNum"/>
          </p:nvPr>
        </p:nvSpPr>
        <p:spPr>
          <a:xfrm>
            <a:off x="185310" y="7250160"/>
            <a:ext cx="1620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227" name="Google Shape;227;p26"/>
          <p:cNvSpPr txBox="1"/>
          <p:nvPr/>
        </p:nvSpPr>
        <p:spPr>
          <a:xfrm>
            <a:off x="513462" y="7250160"/>
            <a:ext cx="765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restage.org.uk</a:t>
            </a:r>
            <a:endParaRPr/>
          </a:p>
        </p:txBody>
      </p:sp>
      <p:pic>
        <p:nvPicPr>
          <p:cNvPr descr="Restage_Logo_small.png" id="228" name="Google Shape;2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7024" y="7106720"/>
            <a:ext cx="307056" cy="30705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 txBox="1"/>
          <p:nvPr/>
        </p:nvSpPr>
        <p:spPr>
          <a:xfrm>
            <a:off x="227400" y="1104900"/>
            <a:ext cx="2588700" cy="61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15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Organisations have lots of disparate ways of tracking impact, or no ways at all.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15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15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Tracking varies but often includes: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15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ingoing and outgoing material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tonnage saved from waste streams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carbon diverted from waste streams (some sites are also offering carbon measurement as an add on tool for their clients)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qualitative data like photos and stories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tracking vehicle trips and transport emissions (including electric vehicle use)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indicative social impact metric (needs further development)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number of community projects supported through material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‘material journeys’ location of materials from/ to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skip costs saved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resale values (dependent on productions IP protocol.)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15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3088300" y="1117125"/>
            <a:ext cx="2513100" cy="61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There is appetite to develop together or have access to a central </a:t>
            </a: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framework</a:t>
            </a: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for process.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Logging individual items is often manual and can be a huge undertaking, but is vital </a:t>
            </a: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to support the case for the positive impact of the circular economy services and make the sector much more efficient.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Establishing a standard practice of tracking and measuring impact will allow collaboration between organisations and allow clear pathways for new organisations to join the growing sector.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 standard practice framework will also mean sites reuse process is clear and efficient and material is not allowed to stagnate in storage.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>
                <a:latin typeface="Inter"/>
                <a:ea typeface="Inter"/>
                <a:cs typeface="Inter"/>
                <a:sym typeface="Inter"/>
              </a:rPr>
              <a:t>Further exploration would be helpful to establish: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</a:pPr>
            <a:r>
              <a:rPr lang="en-US" sz="1200">
                <a:latin typeface="Inter"/>
                <a:ea typeface="Inter"/>
                <a:cs typeface="Inter"/>
                <a:sym typeface="Inter"/>
              </a:rPr>
              <a:t>how many existing organisations have their own collection and transport services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227398" y="222300"/>
            <a:ext cx="43002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rPr b="1" lang="en-US" sz="3000">
                <a:solidFill>
                  <a:srgbClr val="F098F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Measuring</a:t>
            </a:r>
            <a:r>
              <a:rPr b="1" lang="en-US" sz="3000">
                <a:solidFill>
                  <a:srgbClr val="F098F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Impact</a:t>
            </a:r>
            <a:endParaRPr b="1" sz="30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6119650" y="5041750"/>
            <a:ext cx="3918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83960" lvl="0" marL="8396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Archivo Narrow"/>
                <a:ea typeface="Archivo Narrow"/>
                <a:cs typeface="Archivo Narrow"/>
                <a:sym typeface="Archivo Narrow"/>
              </a:rPr>
              <a:t>“We don’t (measure) yet. We’d like to develop a social impact metric which can measure the social value of a single piece of material. We would like to develop this social metric in collaboration with others’”</a:t>
            </a:r>
            <a:endParaRPr b="1" sz="22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233" name="Google Shape;233;p26" title="PHOTO-2023-03-25-17-46-00.jpg"/>
          <p:cNvPicPr preferRelativeResize="0"/>
          <p:nvPr/>
        </p:nvPicPr>
        <p:blipFill rotWithShape="1">
          <a:blip r:embed="rId4">
            <a:alphaModFix/>
          </a:blip>
          <a:srcRect b="0" l="3475" r="15520" t="0"/>
          <a:stretch/>
        </p:blipFill>
        <p:spPr>
          <a:xfrm>
            <a:off x="6270575" y="1197450"/>
            <a:ext cx="3918001" cy="362735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 txBox="1"/>
          <p:nvPr/>
        </p:nvSpPr>
        <p:spPr>
          <a:xfrm>
            <a:off x="1407523" y="7250150"/>
            <a:ext cx="927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August</a:t>
            </a: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3034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/>
          <p:nvPr/>
        </p:nvSpPr>
        <p:spPr>
          <a:xfrm>
            <a:off x="5346075" y="200"/>
            <a:ext cx="5347500" cy="755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100" lIns="11100" spcFirstLastPara="1" rIns="11100" wrap="square" tIns="11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27"/>
          <p:cNvSpPr txBox="1"/>
          <p:nvPr>
            <p:ph idx="12" type="sldNum"/>
          </p:nvPr>
        </p:nvSpPr>
        <p:spPr>
          <a:xfrm>
            <a:off x="185310" y="7250160"/>
            <a:ext cx="1620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fld id="{00000000-1234-1234-1234-123412341234}" type="slidenum"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241" name="Google Shape;241;p27"/>
          <p:cNvSpPr txBox="1"/>
          <p:nvPr/>
        </p:nvSpPr>
        <p:spPr>
          <a:xfrm>
            <a:off x="513462" y="7250160"/>
            <a:ext cx="765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restage.org.uk</a:t>
            </a:r>
            <a:endParaRPr/>
          </a:p>
        </p:txBody>
      </p:sp>
      <p:pic>
        <p:nvPicPr>
          <p:cNvPr descr="Restage_Logo_small-2.png" id="242" name="Google Shape;24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7024" y="7106720"/>
            <a:ext cx="307056" cy="30705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 txBox="1"/>
          <p:nvPr/>
        </p:nvSpPr>
        <p:spPr>
          <a:xfrm>
            <a:off x="227400" y="222300"/>
            <a:ext cx="37944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00" lIns="11100" spcFirstLastPara="1" rIns="11100" wrap="square" tIns="111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rPr b="1" lang="en-US" sz="6500">
                <a:solidFill>
                  <a:srgbClr val="FF93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So what?</a:t>
            </a:r>
            <a:endParaRPr b="1" sz="6500">
              <a:solidFill>
                <a:srgbClr val="FF93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98F9"/>
              </a:buClr>
              <a:buSzPts val="4200"/>
              <a:buFont typeface="Helvetica Neue"/>
              <a:buNone/>
            </a:pPr>
            <a:r>
              <a:t/>
            </a:r>
            <a:endParaRPr b="1" sz="30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244" name="Google Shape;244;p27" title="ReStage_UK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8601" y="4330775"/>
            <a:ext cx="3258424" cy="283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 title="ReStage_UK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3600" y="94275"/>
            <a:ext cx="2927099" cy="439170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 txBox="1"/>
          <p:nvPr/>
        </p:nvSpPr>
        <p:spPr>
          <a:xfrm>
            <a:off x="8165388" y="249000"/>
            <a:ext cx="3210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1 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Re-Set Scenery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Rebuild Carlisle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Resource Hub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Enterta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inment Storage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Stocky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ard &amp; Stockyard North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Hwb Gogledd Cymru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7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Rocket Storage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8 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Get Set Cymru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9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Set-A-Side Re-use/Re-purpose/Recycle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10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Sky Sustainable Productions Hub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11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AssetCycle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12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Circular Margate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5804125" y="6234338"/>
            <a:ext cx="3210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13</a:t>
            </a:r>
            <a:r>
              <a:rPr lang="en-US"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ReCollective</a:t>
            </a:r>
            <a:endParaRPr sz="9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14</a:t>
            </a:r>
            <a:r>
              <a:rPr lang="en-US"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Remade in Park Royal</a:t>
            </a:r>
            <a:endParaRPr sz="9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15</a:t>
            </a:r>
            <a:r>
              <a:rPr lang="en-US"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South Ken ZEN</a:t>
            </a:r>
            <a:endParaRPr sz="9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16</a:t>
            </a:r>
            <a:r>
              <a:rPr lang="en-US"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Renée Materials</a:t>
            </a:r>
            <a:endParaRPr sz="9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17</a:t>
            </a:r>
            <a:r>
              <a:rPr lang="en-US"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PropUp Project</a:t>
            </a:r>
            <a:endParaRPr sz="9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18</a:t>
            </a:r>
            <a:r>
              <a:rPr lang="en-US"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The National Theatre Green </a:t>
            </a:r>
            <a:r>
              <a:rPr lang="en-US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Store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266350" y="3417475"/>
            <a:ext cx="2804400" cy="3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00" lIns="11100" spcFirstLastPara="1" rIns="11100" wrap="square" tIns="11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“Start with reuse”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imagine if all productions started with a trip to a re-use hub to start the design process with reuse.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“Make it modular”</a:t>
            </a:r>
            <a:endParaRPr b="1" sz="1500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Modular elements are considerably easier to reclaim and reuse, creating a simpler reclaim model.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“Plan to pass it on”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Consider material earlier on in the cycle, advocate for designing for deconstruction and plan time and budget for reuse in the strike.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202850" y="1028700"/>
            <a:ext cx="4317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ReStage’s website directory has emerged from this survey, this is an essential asset to connect projects together as a first step. </a:t>
            </a:r>
            <a:endParaRPr sz="1500">
              <a:solidFill>
                <a:srgbClr val="FF93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93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93FF"/>
                </a:solidFill>
                <a:latin typeface="Inter"/>
                <a:ea typeface="Inter"/>
                <a:cs typeface="Inter"/>
                <a:sym typeface="Inter"/>
              </a:rPr>
              <a:t>Recognising the importance of cohesion and collaboration in addressing the pitfalls outlined here, the network should consider the following lessons:</a:t>
            </a:r>
            <a:endParaRPr sz="1500">
              <a:solidFill>
                <a:srgbClr val="FF93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1407523" y="7250150"/>
            <a:ext cx="927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00" lIns="11100" spcFirstLastPara="1" rIns="11100" wrap="square" tIns="11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August</a:t>
            </a:r>
            <a:r>
              <a:rPr b="0" i="0" lang="en-US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